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6858000" cx="9144000"/>
  <p:notesSz cx="6858000" cy="9144000"/>
  <p:embeddedFontLst>
    <p:embeddedFont>
      <p:font typeface="Proxima Nova"/>
      <p:regular r:id="rId25"/>
      <p:bold r:id="rId26"/>
      <p:italic r:id="rId27"/>
      <p:boldItalic r:id="rId28"/>
    </p:embeddedFont>
    <p:embeddedFont>
      <p:font typeface="Montserrat"/>
      <p:regular r:id="rId29"/>
      <p:bold r:id="rId30"/>
      <p:italic r:id="rId31"/>
      <p:boldItalic r:id="rId32"/>
    </p:embeddedFont>
    <p:embeddedFont>
      <p:font typeface="Open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OpenSans-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OpenSans-italic.fntdata"/><Relationship Id="rId12" Type="http://schemas.openxmlformats.org/officeDocument/2006/relationships/slide" Target="slides/slide6.xml"/><Relationship Id="rId34" Type="http://schemas.openxmlformats.org/officeDocument/2006/relationships/font" Target="fonts/OpenSans-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Open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Nhóm 11 - Chủ đề: Viết một chương trình Mã hóa và Phá mã khóa công khai RSA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7934a20929_3_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934a20929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930c734e2_0_4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930c734e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930c734e2_0_5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930c734e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930c734e2_0_8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930c734e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930c734e2_0_6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930c734e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930c734e2_0_7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930c734e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934a20929_3_2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934a20929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d4400e736_2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4400e73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930c734e2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930c734e2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Ta có ví dụ: Giả sử Alice muốn gửi tin cho Bob thì cần có Khóa Công Khai của Bob để mã hóa gói tin. Gói tin này chỉ có thể giải mã bằng Khóa Bí Mật của Bob.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930c734e2_0_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930c734e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Để tạo khóa gồm 5 bước như sau</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930c734e2_0_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930c734e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Trong đó thì khóa (n,e) là khóa công khai. (n,d) là khóa bí mật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42e3e7cd_1_3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Chủ đề gồm 2 phần Mã hóa và Phá Mã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930c734e2_0_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930c734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Mã hóa là quá trình chuyển các xâu ký tự từ hệ 27 sang hệ 10 để có thể mã hóa dễ dàng thông qua hàm powMod </a:t>
            </a:r>
            <a:endParaRPr/>
          </a:p>
          <a:p>
            <a:pPr indent="0" lvl="0" marL="0" rtl="0" algn="l">
              <a:spcBef>
                <a:spcPts val="0"/>
              </a:spcBef>
              <a:spcAft>
                <a:spcPts val="0"/>
              </a:spcAft>
              <a:buNone/>
            </a:pPr>
            <a:r>
              <a:rPr lang="vi"/>
              <a:t>*Vấn đề: Xâu sẽ có giá trị thập phân giới hạn là sô “n” </a:t>
            </a:r>
            <a:endParaRPr/>
          </a:p>
          <a:p>
            <a:pPr indent="0" lvl="0" marL="0" rtl="0" algn="l">
              <a:spcBef>
                <a:spcPts val="0"/>
              </a:spcBef>
              <a:spcAft>
                <a:spcPts val="0"/>
              </a:spcAft>
              <a:buNone/>
            </a:pPr>
            <a:r>
              <a:rPr lang="vi"/>
              <a:t>*Vì vậy trước khi mã hóa cần tách các xâu ra thành các xâu nhỏ hơn có thể mã hóa được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934a20929_4_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934a20929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Mã hóa là quá trình chuyển các xâu ký tự (hệ 27) sang hệ 10 để có thể mã hóa dễ dàng thông qua hàm powMod </a:t>
            </a:r>
            <a:endParaRPr/>
          </a:p>
          <a:p>
            <a:pPr indent="0" lvl="0" marL="0" rtl="0" algn="l">
              <a:spcBef>
                <a:spcPts val="0"/>
              </a:spcBef>
              <a:spcAft>
                <a:spcPts val="0"/>
              </a:spcAft>
              <a:buNone/>
            </a:pPr>
            <a:r>
              <a:rPr lang="vi"/>
              <a:t>* </a:t>
            </a:r>
            <a:r>
              <a:rPr lang="vi"/>
              <a:t>Vấn đề: Xâu sẽ có giá trị thập phân giới hạn là số “n” </a:t>
            </a:r>
            <a:endParaRPr/>
          </a:p>
          <a:p>
            <a:pPr indent="0" lvl="0" marL="0" rtl="0" algn="l">
              <a:spcBef>
                <a:spcPts val="0"/>
              </a:spcBef>
              <a:spcAft>
                <a:spcPts val="0"/>
              </a:spcAft>
              <a:buNone/>
            </a:pPr>
            <a:r>
              <a:rPr lang="vi"/>
              <a:t>* Vì vậy trước khi mã hóa cần tách các xâu ra thành các xâu nhỏ hơn có thể mã hóa được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930c734e2_0_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930c734e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*Tại sao có 26 chữ cái như cần hệ 27 để mã hóa?</a:t>
            </a:r>
            <a:endParaRPr/>
          </a:p>
          <a:p>
            <a:pPr indent="0" lvl="0" marL="0" rtl="0" algn="l">
              <a:spcBef>
                <a:spcPts val="0"/>
              </a:spcBef>
              <a:spcAft>
                <a:spcPts val="0"/>
              </a:spcAft>
              <a:buNone/>
            </a:pPr>
            <a:r>
              <a:rPr lang="vi"/>
              <a:t>Vì chữ a(26) = 0(10) khi đứng đầu sẽ mất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930c734e2_0_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930c734e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Đoạn mã tìm y = x^a mod 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676400"/>
            <a:ext cx="8123100" cy="2118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4243083"/>
            <a:ext cx="8123100" cy="84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3997533"/>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743200"/>
            <a:ext cx="8123100" cy="1038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701800"/>
            <a:ext cx="5797500" cy="5454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100"/>
            <a:ext cx="4572000" cy="685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59940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607767"/>
            <a:ext cx="4045200" cy="201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3692001"/>
            <a:ext cx="4045200" cy="179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965600"/>
            <a:ext cx="3837000" cy="4926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5649100"/>
            <a:ext cx="5998800" cy="7983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1321967"/>
            <a:ext cx="8520600" cy="25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4095067"/>
            <a:ext cx="8520600" cy="12024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2pPr>
            <a:lvl3pPr lvl="2"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3pPr>
            <a:lvl4pPr lvl="3"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4pPr>
            <a:lvl5pPr lvl="4"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5pPr>
            <a:lvl6pPr lvl="5"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6pPr>
            <a:lvl7pPr lvl="6"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7pPr>
            <a:lvl8pPr lvl="7"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8pPr>
            <a:lvl9pPr lvl="8"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rtl="0">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indent="-317500" lvl="2" marL="1371600" rtl="0">
              <a:lnSpc>
                <a:spcPct val="115000"/>
              </a:lnSpc>
              <a:spcBef>
                <a:spcPts val="160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indent="-317500" lvl="3" marL="1828800" rtl="0">
              <a:lnSpc>
                <a:spcPct val="115000"/>
              </a:lnSpc>
              <a:spcBef>
                <a:spcPts val="160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indent="-317500" lvl="4" marL="2286000" rtl="0">
              <a:lnSpc>
                <a:spcPct val="115000"/>
              </a:lnSpc>
              <a:spcBef>
                <a:spcPts val="160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indent="-317500" lvl="5" marL="2743200" rtl="0">
              <a:lnSpc>
                <a:spcPct val="115000"/>
              </a:lnSpc>
              <a:spcBef>
                <a:spcPts val="160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indent="-317500" lvl="6" marL="3200400" rtl="0">
              <a:lnSpc>
                <a:spcPct val="115000"/>
              </a:lnSpc>
              <a:spcBef>
                <a:spcPts val="160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indent="-317500" lvl="7" marL="3657600" rtl="0">
              <a:lnSpc>
                <a:spcPct val="115000"/>
              </a:lnSpc>
              <a:spcBef>
                <a:spcPts val="160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indent="-317500" lvl="8" marL="4114800" rtl="0">
              <a:lnSpc>
                <a:spcPct val="115000"/>
              </a:lnSpc>
              <a:spcBef>
                <a:spcPts val="1600"/>
              </a:spcBef>
              <a:spcAft>
                <a:spcPts val="160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p:txBody>
      </p:sp>
      <p:sp>
        <p:nvSpPr>
          <p:cNvPr id="53" name="Google Shape;53;p1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Montserrat"/>
                <a:ea typeface="Montserrat"/>
                <a:cs typeface="Montserrat"/>
                <a:sym typeface="Montserrat"/>
              </a:defRPr>
            </a:lvl1pPr>
            <a:lvl2pPr lvl="1" rtl="0" algn="r">
              <a:buNone/>
              <a:defRPr sz="1000">
                <a:solidFill>
                  <a:schemeClr val="dk1"/>
                </a:solidFill>
                <a:latin typeface="Montserrat"/>
                <a:ea typeface="Montserrat"/>
                <a:cs typeface="Montserrat"/>
                <a:sym typeface="Montserrat"/>
              </a:defRPr>
            </a:lvl2pPr>
            <a:lvl3pPr lvl="2" rtl="0" algn="r">
              <a:buNone/>
              <a:defRPr sz="1000">
                <a:solidFill>
                  <a:schemeClr val="dk1"/>
                </a:solidFill>
                <a:latin typeface="Montserrat"/>
                <a:ea typeface="Montserrat"/>
                <a:cs typeface="Montserrat"/>
                <a:sym typeface="Montserrat"/>
              </a:defRPr>
            </a:lvl3pPr>
            <a:lvl4pPr lvl="3" rtl="0" algn="r">
              <a:buNone/>
              <a:defRPr sz="1000">
                <a:solidFill>
                  <a:schemeClr val="dk1"/>
                </a:solidFill>
                <a:latin typeface="Montserrat"/>
                <a:ea typeface="Montserrat"/>
                <a:cs typeface="Montserrat"/>
                <a:sym typeface="Montserrat"/>
              </a:defRPr>
            </a:lvl4pPr>
            <a:lvl5pPr lvl="4" rtl="0" algn="r">
              <a:buNone/>
              <a:defRPr sz="1000">
                <a:solidFill>
                  <a:schemeClr val="dk1"/>
                </a:solidFill>
                <a:latin typeface="Montserrat"/>
                <a:ea typeface="Montserrat"/>
                <a:cs typeface="Montserrat"/>
                <a:sym typeface="Montserrat"/>
              </a:defRPr>
            </a:lvl5pPr>
            <a:lvl6pPr lvl="5" rtl="0" algn="r">
              <a:buNone/>
              <a:defRPr sz="1000">
                <a:solidFill>
                  <a:schemeClr val="dk1"/>
                </a:solidFill>
                <a:latin typeface="Montserrat"/>
                <a:ea typeface="Montserrat"/>
                <a:cs typeface="Montserrat"/>
                <a:sym typeface="Montserrat"/>
              </a:defRPr>
            </a:lvl6pPr>
            <a:lvl7pPr lvl="6" rtl="0" algn="r">
              <a:buNone/>
              <a:defRPr sz="1000">
                <a:solidFill>
                  <a:schemeClr val="dk1"/>
                </a:solidFill>
                <a:latin typeface="Montserrat"/>
                <a:ea typeface="Montserrat"/>
                <a:cs typeface="Montserrat"/>
                <a:sym typeface="Montserrat"/>
              </a:defRPr>
            </a:lvl7pPr>
            <a:lvl8pPr lvl="7" rtl="0" algn="r">
              <a:buNone/>
              <a:defRPr sz="1000">
                <a:solidFill>
                  <a:schemeClr val="dk1"/>
                </a:solidFill>
                <a:latin typeface="Montserrat"/>
                <a:ea typeface="Montserrat"/>
                <a:cs typeface="Montserrat"/>
                <a:sym typeface="Montserrat"/>
              </a:defRPr>
            </a:lvl8pPr>
            <a:lvl9pPr lvl="8" rtl="0" algn="r">
              <a:buNone/>
              <a:defRPr sz="1000">
                <a:solidFill>
                  <a:schemeClr val="dk1"/>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descr="Đám mây trắng phía trước bầu trời đầy sao xanh thẫm" id="104" name="Google Shape;104;p25"/>
          <p:cNvPicPr preferRelativeResize="0"/>
          <p:nvPr/>
        </p:nvPicPr>
        <p:blipFill rotWithShape="1">
          <a:blip r:embed="rId3">
            <a:alphaModFix/>
          </a:blip>
          <a:srcRect b="17067" l="0" r="1719" t="0"/>
          <a:stretch/>
        </p:blipFill>
        <p:spPr>
          <a:xfrm>
            <a:off x="0" y="0"/>
            <a:ext cx="9144001" cy="6858000"/>
          </a:xfrm>
          <a:prstGeom prst="rect">
            <a:avLst/>
          </a:prstGeom>
          <a:noFill/>
          <a:ln>
            <a:noFill/>
          </a:ln>
        </p:spPr>
      </p:pic>
      <p:sp>
        <p:nvSpPr>
          <p:cNvPr id="105" name="Google Shape;105;p25"/>
          <p:cNvSpPr txBox="1"/>
          <p:nvPr>
            <p:ph type="ctrTitle"/>
          </p:nvPr>
        </p:nvSpPr>
        <p:spPr>
          <a:xfrm>
            <a:off x="376050" y="1676400"/>
            <a:ext cx="8391900" cy="2118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sz="9600"/>
              <a:t>RSA</a:t>
            </a:r>
            <a:endParaRPr sz="9600">
              <a:latin typeface="Montserrat"/>
              <a:ea typeface="Montserrat"/>
              <a:cs typeface="Montserrat"/>
              <a:sym typeface="Montserrat"/>
            </a:endParaRPr>
          </a:p>
        </p:txBody>
      </p:sp>
      <p:sp>
        <p:nvSpPr>
          <p:cNvPr id="106" name="Google Shape;106;p25"/>
          <p:cNvSpPr txBox="1"/>
          <p:nvPr>
            <p:ph idx="1" type="subTitle"/>
          </p:nvPr>
        </p:nvSpPr>
        <p:spPr>
          <a:xfrm>
            <a:off x="510450" y="4211458"/>
            <a:ext cx="8123100" cy="8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000">
                <a:latin typeface="Montserrat"/>
                <a:ea typeface="Montserrat"/>
                <a:cs typeface="Montserrat"/>
                <a:sym typeface="Montserrat"/>
              </a:rPr>
              <a:t>Nhóm 11</a:t>
            </a:r>
            <a:endParaRPr sz="3000">
              <a:latin typeface="Montserrat"/>
              <a:ea typeface="Montserrat"/>
              <a:cs typeface="Montserrat"/>
              <a:sym typeface="Montserrat"/>
            </a:endParaRPr>
          </a:p>
        </p:txBody>
      </p:sp>
      <p:sp>
        <p:nvSpPr>
          <p:cNvPr id="107" name="Google Shape;107;p25"/>
          <p:cNvSpPr txBox="1"/>
          <p:nvPr>
            <p:ph idx="1" type="subTitle"/>
          </p:nvPr>
        </p:nvSpPr>
        <p:spPr>
          <a:xfrm>
            <a:off x="4742750" y="3067225"/>
            <a:ext cx="4242300" cy="187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vi">
                <a:latin typeface="Montserrat"/>
                <a:ea typeface="Montserrat"/>
                <a:cs typeface="Montserrat"/>
                <a:sym typeface="Montserrat"/>
              </a:rPr>
              <a:t>Nguyễn Viết Ngọc Quang</a:t>
            </a:r>
            <a:endParaRPr>
              <a:latin typeface="Montserrat"/>
              <a:ea typeface="Montserrat"/>
              <a:cs typeface="Montserrat"/>
              <a:sym typeface="Montserrat"/>
            </a:endParaRPr>
          </a:p>
          <a:p>
            <a:pPr indent="0" lvl="0" marL="0" rtl="0" algn="r">
              <a:spcBef>
                <a:spcPts val="0"/>
              </a:spcBef>
              <a:spcAft>
                <a:spcPts val="0"/>
              </a:spcAft>
              <a:buNone/>
            </a:pPr>
            <a:r>
              <a:rPr lang="vi">
                <a:latin typeface="Montserrat"/>
                <a:ea typeface="Montserrat"/>
                <a:cs typeface="Montserrat"/>
                <a:sym typeface="Montserrat"/>
              </a:rPr>
              <a:t>Nguyễn Thế Vinh</a:t>
            </a:r>
            <a:endParaRPr>
              <a:latin typeface="Montserrat"/>
              <a:ea typeface="Montserrat"/>
              <a:cs typeface="Montserrat"/>
              <a:sym typeface="Montserrat"/>
            </a:endParaRPr>
          </a:p>
          <a:p>
            <a:pPr indent="0" lvl="0" marL="0" rtl="0" algn="r">
              <a:spcBef>
                <a:spcPts val="0"/>
              </a:spcBef>
              <a:spcAft>
                <a:spcPts val="0"/>
              </a:spcAft>
              <a:buNone/>
            </a:pPr>
            <a:r>
              <a:rPr lang="vi">
                <a:latin typeface="Montserrat"/>
                <a:ea typeface="Montserrat"/>
                <a:cs typeface="Montserrat"/>
                <a:sym typeface="Montserrat"/>
              </a:rPr>
              <a:t>Trần Mạnh Công</a:t>
            </a:r>
            <a:endParaRPr>
              <a:latin typeface="Montserrat"/>
              <a:ea typeface="Montserrat"/>
              <a:cs typeface="Montserrat"/>
              <a:sym typeface="Montserrat"/>
            </a:endParaRPr>
          </a:p>
        </p:txBody>
      </p:sp>
      <p:cxnSp>
        <p:nvCxnSpPr>
          <p:cNvPr id="108" name="Google Shape;108;p25"/>
          <p:cNvCxnSpPr/>
          <p:nvPr/>
        </p:nvCxnSpPr>
        <p:spPr>
          <a:xfrm>
            <a:off x="615150" y="3997367"/>
            <a:ext cx="1483500" cy="180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65" name="Shape 165"/>
        <p:cNvGrpSpPr/>
        <p:nvPr/>
      </p:nvGrpSpPr>
      <p:grpSpPr>
        <a:xfrm>
          <a:off x="0" y="0"/>
          <a:ext cx="0" cy="0"/>
          <a:chOff x="0" y="0"/>
          <a:chExt cx="0" cy="0"/>
        </a:xfrm>
      </p:grpSpPr>
      <p:sp>
        <p:nvSpPr>
          <p:cNvPr id="166" name="Google Shape;166;p3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Phá mã</a:t>
            </a:r>
            <a:endParaRPr sz="3600">
              <a:latin typeface="Montserrat"/>
              <a:ea typeface="Montserrat"/>
              <a:cs typeface="Montserrat"/>
              <a:sym typeface="Montserrat"/>
            </a:endParaRPr>
          </a:p>
        </p:txBody>
      </p:sp>
      <p:pic>
        <p:nvPicPr>
          <p:cNvPr id="167" name="Google Shape;167;p34"/>
          <p:cNvPicPr preferRelativeResize="0"/>
          <p:nvPr/>
        </p:nvPicPr>
        <p:blipFill>
          <a:blip r:embed="rId3">
            <a:alphaModFix/>
          </a:blip>
          <a:stretch>
            <a:fillRect/>
          </a:stretch>
        </p:blipFill>
        <p:spPr>
          <a:xfrm>
            <a:off x="482875" y="3711033"/>
            <a:ext cx="7724775" cy="2324100"/>
          </a:xfrm>
          <a:prstGeom prst="rect">
            <a:avLst/>
          </a:prstGeom>
          <a:noFill/>
          <a:ln>
            <a:noFill/>
          </a:ln>
        </p:spPr>
      </p:pic>
      <p:pic>
        <p:nvPicPr>
          <p:cNvPr id="168" name="Google Shape;168;p34"/>
          <p:cNvPicPr preferRelativeResize="0"/>
          <p:nvPr/>
        </p:nvPicPr>
        <p:blipFill>
          <a:blip r:embed="rId4">
            <a:alphaModFix/>
          </a:blip>
          <a:stretch>
            <a:fillRect/>
          </a:stretch>
        </p:blipFill>
        <p:spPr>
          <a:xfrm>
            <a:off x="0" y="2789723"/>
            <a:ext cx="9144000" cy="3955654"/>
          </a:xfrm>
          <a:prstGeom prst="rect">
            <a:avLst/>
          </a:prstGeom>
          <a:noFill/>
          <a:ln>
            <a:noFill/>
          </a:ln>
        </p:spPr>
      </p:pic>
      <p:sp>
        <p:nvSpPr>
          <p:cNvPr id="169" name="Google Shape;169;p34"/>
          <p:cNvSpPr txBox="1"/>
          <p:nvPr>
            <p:ph idx="1" type="body"/>
          </p:nvPr>
        </p:nvSpPr>
        <p:spPr>
          <a:xfrm>
            <a:off x="311700" y="1498283"/>
            <a:ext cx="8520600" cy="1849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Montserrat"/>
              <a:buChar char="-"/>
            </a:pPr>
            <a:r>
              <a:rPr lang="vi" sz="2400">
                <a:latin typeface="Montserrat"/>
                <a:ea typeface="Montserrat"/>
                <a:cs typeface="Montserrat"/>
                <a:sym typeface="Montserrat"/>
              </a:rPr>
              <a:t>Phá khóa: tìm private key.</a:t>
            </a:r>
            <a:endParaRPr sz="2400">
              <a:latin typeface="Montserrat"/>
              <a:ea typeface="Montserrat"/>
              <a:cs typeface="Montserrat"/>
              <a:sym typeface="Montserrat"/>
            </a:endParaRPr>
          </a:p>
          <a:p>
            <a:pPr indent="-381000" lvl="0" marL="457200" rtl="0" algn="l">
              <a:lnSpc>
                <a:spcPct val="150000"/>
              </a:lnSpc>
              <a:spcBef>
                <a:spcPts val="0"/>
              </a:spcBef>
              <a:spcAft>
                <a:spcPts val="0"/>
              </a:spcAft>
              <a:buSzPts val="2400"/>
              <a:buFont typeface="Montserrat"/>
              <a:buChar char="-"/>
            </a:pPr>
            <a:r>
              <a:rPr lang="vi" sz="2400">
                <a:latin typeface="Montserrat"/>
                <a:ea typeface="Montserrat"/>
                <a:cs typeface="Montserrat"/>
                <a:sym typeface="Montserrat"/>
              </a:rPr>
              <a:t>Giải mã dựa vào private key. </a:t>
            </a:r>
            <a:endParaRPr sz="24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73" name="Shape 173"/>
        <p:cNvGrpSpPr/>
        <p:nvPr/>
      </p:nvGrpSpPr>
      <p:grpSpPr>
        <a:xfrm>
          <a:off x="0" y="0"/>
          <a:ext cx="0" cy="0"/>
          <a:chOff x="0" y="0"/>
          <a:chExt cx="0" cy="0"/>
        </a:xfrm>
      </p:grpSpPr>
      <p:sp>
        <p:nvSpPr>
          <p:cNvPr id="174" name="Google Shape;174;p3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Phá khóa</a:t>
            </a:r>
            <a:r>
              <a:rPr lang="vi" sz="3600"/>
              <a:t> - c</a:t>
            </a:r>
            <a:r>
              <a:rPr lang="vi" sz="3600"/>
              <a:t>ryptanalysis</a:t>
            </a:r>
            <a:endParaRPr sz="3600">
              <a:latin typeface="Montserrat"/>
              <a:ea typeface="Montserrat"/>
              <a:cs typeface="Montserrat"/>
              <a:sym typeface="Montserrat"/>
            </a:endParaRPr>
          </a:p>
        </p:txBody>
      </p:sp>
      <p:pic>
        <p:nvPicPr>
          <p:cNvPr id="175" name="Google Shape;175;p35"/>
          <p:cNvPicPr preferRelativeResize="0"/>
          <p:nvPr/>
        </p:nvPicPr>
        <p:blipFill rotWithShape="1">
          <a:blip r:embed="rId3">
            <a:alphaModFix/>
          </a:blip>
          <a:srcRect b="0" l="0" r="0" t="0"/>
          <a:stretch/>
        </p:blipFill>
        <p:spPr>
          <a:xfrm>
            <a:off x="0" y="3758773"/>
            <a:ext cx="9144000" cy="2506220"/>
          </a:xfrm>
          <a:prstGeom prst="rect">
            <a:avLst/>
          </a:prstGeom>
          <a:noFill/>
          <a:ln>
            <a:noFill/>
          </a:ln>
        </p:spPr>
      </p:pic>
      <p:sp>
        <p:nvSpPr>
          <p:cNvPr id="176" name="Google Shape;176;p35"/>
          <p:cNvSpPr txBox="1"/>
          <p:nvPr>
            <p:ph idx="1" type="body"/>
          </p:nvPr>
        </p:nvSpPr>
        <p:spPr>
          <a:xfrm>
            <a:off x="311700" y="1861833"/>
            <a:ext cx="8520600" cy="184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2400">
                <a:latin typeface="Montserrat"/>
                <a:ea typeface="Montserrat"/>
                <a:cs typeface="Montserrat"/>
                <a:sym typeface="Montserrat"/>
              </a:rPr>
              <a:t>Tìm khóa bí mật d từ khóa công khai e và n</a:t>
            </a:r>
            <a:endParaRPr sz="2400">
              <a:latin typeface="Montserrat"/>
              <a:ea typeface="Montserrat"/>
              <a:cs typeface="Montserrat"/>
              <a:sym typeface="Montserrat"/>
            </a:endParaRPr>
          </a:p>
          <a:p>
            <a:pPr indent="0" lvl="0" marL="0" rtl="0" algn="l">
              <a:lnSpc>
                <a:spcPct val="150000"/>
              </a:lnSpc>
              <a:spcBef>
                <a:spcPts val="1600"/>
              </a:spcBef>
              <a:spcAft>
                <a:spcPts val="1600"/>
              </a:spcAft>
              <a:buNone/>
            </a:pPr>
            <a:r>
              <a:rPr lang="vi" sz="2400">
                <a:latin typeface="Montserrat"/>
                <a:ea typeface="Montserrat"/>
                <a:cs typeface="Montserrat"/>
                <a:sym typeface="Montserrat"/>
              </a:rPr>
              <a:t>*sử dụng giải thuật Euclid mở rộng</a:t>
            </a:r>
            <a:endParaRPr sz="24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80" name="Shape 180"/>
        <p:cNvGrpSpPr/>
        <p:nvPr/>
      </p:nvGrpSpPr>
      <p:grpSpPr>
        <a:xfrm>
          <a:off x="0" y="0"/>
          <a:ext cx="0" cy="0"/>
          <a:chOff x="0" y="0"/>
          <a:chExt cx="0" cy="0"/>
        </a:xfrm>
      </p:grpSpPr>
      <p:pic>
        <p:nvPicPr>
          <p:cNvPr id="181" name="Google Shape;181;p36"/>
          <p:cNvPicPr preferRelativeResize="0"/>
          <p:nvPr/>
        </p:nvPicPr>
        <p:blipFill>
          <a:blip r:embed="rId3">
            <a:alphaModFix/>
          </a:blip>
          <a:stretch>
            <a:fillRect/>
          </a:stretch>
        </p:blipFill>
        <p:spPr>
          <a:xfrm>
            <a:off x="0" y="2105278"/>
            <a:ext cx="9144000" cy="4627830"/>
          </a:xfrm>
          <a:prstGeom prst="rect">
            <a:avLst/>
          </a:prstGeom>
          <a:noFill/>
          <a:ln>
            <a:noFill/>
          </a:ln>
        </p:spPr>
      </p:pic>
      <p:sp>
        <p:nvSpPr>
          <p:cNvPr id="182" name="Google Shape;182;p3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Tìm p &amp; q</a:t>
            </a:r>
            <a:endParaRPr sz="3600">
              <a:latin typeface="Montserrat"/>
              <a:ea typeface="Montserrat"/>
              <a:cs typeface="Montserrat"/>
              <a:sym typeface="Montserrat"/>
            </a:endParaRPr>
          </a:p>
        </p:txBody>
      </p:sp>
      <p:sp>
        <p:nvSpPr>
          <p:cNvPr id="183" name="Google Shape;183;p36"/>
          <p:cNvSpPr txBox="1"/>
          <p:nvPr>
            <p:ph idx="1" type="body"/>
          </p:nvPr>
        </p:nvSpPr>
        <p:spPr>
          <a:xfrm>
            <a:off x="311700" y="1861829"/>
            <a:ext cx="8520600" cy="93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vi" sz="2400">
                <a:latin typeface="Montserrat"/>
                <a:ea typeface="Montserrat"/>
                <a:cs typeface="Montserrat"/>
                <a:sym typeface="Montserrat"/>
              </a:rPr>
              <a:t>Dò từ √n đến 2 để xem n là tích của hai số nào.</a:t>
            </a:r>
            <a:endParaRPr sz="24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87" name="Shape 187"/>
        <p:cNvGrpSpPr/>
        <p:nvPr/>
      </p:nvGrpSpPr>
      <p:grpSpPr>
        <a:xfrm>
          <a:off x="0" y="0"/>
          <a:ext cx="0" cy="0"/>
          <a:chOff x="0" y="0"/>
          <a:chExt cx="0" cy="0"/>
        </a:xfrm>
      </p:grpSpPr>
      <p:sp>
        <p:nvSpPr>
          <p:cNvPr id="188" name="Google Shape;188;p3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Tính </a:t>
            </a:r>
            <a:r>
              <a:rPr lang="vi" sz="3000"/>
              <a:t>Φ(n)</a:t>
            </a:r>
            <a:endParaRPr sz="3000">
              <a:latin typeface="Montserrat"/>
              <a:ea typeface="Montserrat"/>
              <a:cs typeface="Montserrat"/>
              <a:sym typeface="Montserrat"/>
            </a:endParaRPr>
          </a:p>
        </p:txBody>
      </p:sp>
      <p:sp>
        <p:nvSpPr>
          <p:cNvPr id="189" name="Google Shape;189;p37"/>
          <p:cNvSpPr txBox="1"/>
          <p:nvPr>
            <p:ph idx="1" type="body"/>
          </p:nvPr>
        </p:nvSpPr>
        <p:spPr>
          <a:xfrm>
            <a:off x="311700" y="1861829"/>
            <a:ext cx="8520600" cy="93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vi" sz="3000">
                <a:latin typeface="Montserrat"/>
                <a:ea typeface="Montserrat"/>
                <a:cs typeface="Montserrat"/>
                <a:sym typeface="Montserrat"/>
              </a:rPr>
              <a:t>m = </a:t>
            </a:r>
            <a:r>
              <a:rPr lang="vi" sz="3000">
                <a:latin typeface="Montserrat"/>
                <a:ea typeface="Montserrat"/>
                <a:cs typeface="Montserrat"/>
                <a:sym typeface="Montserrat"/>
              </a:rPr>
              <a:t>Φ(n) = (p-1) * (q-1)</a:t>
            </a:r>
            <a:endParaRPr sz="3000">
              <a:latin typeface="Montserrat"/>
              <a:ea typeface="Montserrat"/>
              <a:cs typeface="Montserrat"/>
              <a:sym typeface="Montserrat"/>
            </a:endParaRPr>
          </a:p>
        </p:txBody>
      </p:sp>
      <p:pic>
        <p:nvPicPr>
          <p:cNvPr id="190" name="Google Shape;190;p37"/>
          <p:cNvPicPr preferRelativeResize="0"/>
          <p:nvPr/>
        </p:nvPicPr>
        <p:blipFill>
          <a:blip r:embed="rId3">
            <a:alphaModFix/>
          </a:blip>
          <a:stretch>
            <a:fillRect/>
          </a:stretch>
        </p:blipFill>
        <p:spPr>
          <a:xfrm>
            <a:off x="0" y="3299464"/>
            <a:ext cx="9144000" cy="34491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94" name="Shape 194"/>
        <p:cNvGrpSpPr/>
        <p:nvPr/>
      </p:nvGrpSpPr>
      <p:grpSpPr>
        <a:xfrm>
          <a:off x="0" y="0"/>
          <a:ext cx="0" cy="0"/>
          <a:chOff x="0" y="0"/>
          <a:chExt cx="0" cy="0"/>
        </a:xfrm>
      </p:grpSpPr>
      <p:sp>
        <p:nvSpPr>
          <p:cNvPr id="195" name="Google Shape;195;p3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G</a:t>
            </a:r>
            <a:r>
              <a:rPr lang="vi" sz="3600"/>
              <a:t>iải thuật Euclid mở rộng</a:t>
            </a:r>
            <a:endParaRPr sz="3600">
              <a:latin typeface="Montserrat"/>
              <a:ea typeface="Montserrat"/>
              <a:cs typeface="Montserrat"/>
              <a:sym typeface="Montserrat"/>
            </a:endParaRPr>
          </a:p>
        </p:txBody>
      </p:sp>
      <p:pic>
        <p:nvPicPr>
          <p:cNvPr id="196" name="Google Shape;196;p38"/>
          <p:cNvPicPr preferRelativeResize="0"/>
          <p:nvPr/>
        </p:nvPicPr>
        <p:blipFill>
          <a:blip r:embed="rId3">
            <a:alphaModFix/>
          </a:blip>
          <a:stretch>
            <a:fillRect/>
          </a:stretch>
        </p:blipFill>
        <p:spPr>
          <a:xfrm>
            <a:off x="0" y="3033892"/>
            <a:ext cx="9144000" cy="3684915"/>
          </a:xfrm>
          <a:prstGeom prst="rect">
            <a:avLst/>
          </a:prstGeom>
          <a:noFill/>
          <a:ln>
            <a:noFill/>
          </a:ln>
        </p:spPr>
      </p:pic>
      <p:sp>
        <p:nvSpPr>
          <p:cNvPr id="197" name="Google Shape;197;p38"/>
          <p:cNvSpPr txBox="1"/>
          <p:nvPr>
            <p:ph idx="1" type="body"/>
          </p:nvPr>
        </p:nvSpPr>
        <p:spPr>
          <a:xfrm>
            <a:off x="311700" y="1861829"/>
            <a:ext cx="8520600" cy="93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vi" sz="2400">
                <a:latin typeface="Montserrat"/>
                <a:ea typeface="Montserrat"/>
                <a:cs typeface="Montserrat"/>
                <a:sym typeface="Montserrat"/>
              </a:rPr>
              <a:t>Giải phương trình d * e + y * m = 1, dựa trên thuật toán Euclid:  tìm ước chung lớn nhất của 2 số.</a:t>
            </a:r>
            <a:endParaRPr sz="24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201" name="Shape 201"/>
        <p:cNvGrpSpPr/>
        <p:nvPr/>
      </p:nvGrpSpPr>
      <p:grpSpPr>
        <a:xfrm>
          <a:off x="0" y="0"/>
          <a:ext cx="0" cy="0"/>
          <a:chOff x="0" y="0"/>
          <a:chExt cx="0" cy="0"/>
        </a:xfrm>
      </p:grpSpPr>
      <p:pic>
        <p:nvPicPr>
          <p:cNvPr id="202" name="Google Shape;202;p39"/>
          <p:cNvPicPr preferRelativeResize="0"/>
          <p:nvPr/>
        </p:nvPicPr>
        <p:blipFill rotWithShape="1">
          <a:blip r:embed="rId3">
            <a:alphaModFix/>
          </a:blip>
          <a:srcRect b="0" l="0" r="0" t="0"/>
          <a:stretch/>
        </p:blipFill>
        <p:spPr>
          <a:xfrm>
            <a:off x="0" y="366506"/>
            <a:ext cx="9143999" cy="6364344"/>
          </a:xfrm>
          <a:prstGeom prst="rect">
            <a:avLst/>
          </a:prstGeom>
          <a:noFill/>
          <a:ln>
            <a:noFill/>
          </a:ln>
        </p:spPr>
      </p:pic>
      <p:sp>
        <p:nvSpPr>
          <p:cNvPr id="203" name="Google Shape;203;p39"/>
          <p:cNvSpPr/>
          <p:nvPr/>
        </p:nvSpPr>
        <p:spPr>
          <a:xfrm>
            <a:off x="5980750" y="3981900"/>
            <a:ext cx="3036600" cy="1371600"/>
          </a:xfrm>
          <a:prstGeom prst="roundRect">
            <a:avLst>
              <a:gd fmla="val 886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vi" sz="1800">
                <a:solidFill>
                  <a:schemeClr val="dk1"/>
                </a:solidFill>
                <a:latin typeface="Montserrat"/>
                <a:ea typeface="Montserrat"/>
                <a:cs typeface="Montserrat"/>
                <a:sym typeface="Montserrat"/>
              </a:rPr>
              <a:t>d = xa</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rPr b="1" lang="vi" sz="1800">
                <a:solidFill>
                  <a:schemeClr val="dk1"/>
                </a:solidFill>
                <a:latin typeface="Montserrat"/>
                <a:ea typeface="Montserrat"/>
                <a:cs typeface="Montserrat"/>
                <a:sym typeface="Montserrat"/>
              </a:rPr>
              <a:t>Nếu d&lt;0 thì d = d + m để private key mang giá trị dương</a:t>
            </a:r>
            <a:endParaRPr b="1" sz="18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207" name="Shape 207"/>
        <p:cNvGrpSpPr/>
        <p:nvPr/>
      </p:nvGrpSpPr>
      <p:grpSpPr>
        <a:xfrm>
          <a:off x="0" y="0"/>
          <a:ext cx="0" cy="0"/>
          <a:chOff x="0" y="0"/>
          <a:chExt cx="0" cy="0"/>
        </a:xfrm>
      </p:grpSpPr>
      <p:sp>
        <p:nvSpPr>
          <p:cNvPr id="208" name="Google Shape;208;p4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G</a:t>
            </a:r>
            <a:r>
              <a:rPr lang="vi" sz="3600"/>
              <a:t>iải mã - decode</a:t>
            </a:r>
            <a:endParaRPr sz="3600">
              <a:latin typeface="Montserrat"/>
              <a:ea typeface="Montserrat"/>
              <a:cs typeface="Montserrat"/>
              <a:sym typeface="Montserrat"/>
            </a:endParaRPr>
          </a:p>
        </p:txBody>
      </p:sp>
      <p:pic>
        <p:nvPicPr>
          <p:cNvPr id="209" name="Google Shape;209;p40"/>
          <p:cNvPicPr preferRelativeResize="0"/>
          <p:nvPr/>
        </p:nvPicPr>
        <p:blipFill>
          <a:blip r:embed="rId3">
            <a:alphaModFix/>
          </a:blip>
          <a:stretch>
            <a:fillRect/>
          </a:stretch>
        </p:blipFill>
        <p:spPr>
          <a:xfrm>
            <a:off x="0" y="3004300"/>
            <a:ext cx="9144000" cy="3684915"/>
          </a:xfrm>
          <a:prstGeom prst="rect">
            <a:avLst/>
          </a:prstGeom>
          <a:noFill/>
          <a:ln>
            <a:noFill/>
          </a:ln>
        </p:spPr>
      </p:pic>
      <p:sp>
        <p:nvSpPr>
          <p:cNvPr id="210" name="Google Shape;210;p40"/>
          <p:cNvSpPr txBox="1"/>
          <p:nvPr>
            <p:ph idx="1" type="body"/>
          </p:nvPr>
        </p:nvSpPr>
        <p:spPr>
          <a:xfrm>
            <a:off x="311700" y="1861833"/>
            <a:ext cx="8520600" cy="18492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Montserrat"/>
              <a:buChar char="-"/>
            </a:pPr>
            <a:r>
              <a:rPr lang="vi" sz="2400">
                <a:latin typeface="Montserrat"/>
                <a:ea typeface="Montserrat"/>
                <a:cs typeface="Montserrat"/>
                <a:sym typeface="Montserrat"/>
              </a:rPr>
              <a:t>Đổi word bản mã sang số hệ 10.</a:t>
            </a:r>
            <a:endParaRPr sz="2400">
              <a:latin typeface="Montserrat"/>
              <a:ea typeface="Montserrat"/>
              <a:cs typeface="Montserrat"/>
              <a:sym typeface="Montserrat"/>
            </a:endParaRPr>
          </a:p>
          <a:p>
            <a:pPr indent="-381000" lvl="0" marL="457200" rtl="0" algn="l">
              <a:lnSpc>
                <a:spcPct val="150000"/>
              </a:lnSpc>
              <a:spcBef>
                <a:spcPts val="0"/>
              </a:spcBef>
              <a:spcAft>
                <a:spcPts val="0"/>
              </a:spcAft>
              <a:buSzPts val="2400"/>
              <a:buFont typeface="Montserrat"/>
              <a:buChar char="-"/>
            </a:pPr>
            <a:r>
              <a:rPr lang="vi" sz="2400">
                <a:latin typeface="Montserrat"/>
                <a:ea typeface="Montserrat"/>
                <a:cs typeface="Montserrat"/>
                <a:sym typeface="Montserrat"/>
              </a:rPr>
              <a:t>Kiểm tra độ dài bản mã và cắt thành các đoạn.</a:t>
            </a:r>
            <a:endParaRPr sz="2400">
              <a:latin typeface="Montserrat"/>
              <a:ea typeface="Montserrat"/>
              <a:cs typeface="Montserrat"/>
              <a:sym typeface="Montserrat"/>
            </a:endParaRPr>
          </a:p>
          <a:p>
            <a:pPr indent="-381000" lvl="0" marL="457200" rtl="0" algn="l">
              <a:lnSpc>
                <a:spcPct val="150000"/>
              </a:lnSpc>
              <a:spcBef>
                <a:spcPts val="0"/>
              </a:spcBef>
              <a:spcAft>
                <a:spcPts val="0"/>
              </a:spcAft>
              <a:buSzPts val="2400"/>
              <a:buFont typeface="Montserrat"/>
              <a:buChar char="-"/>
            </a:pPr>
            <a:r>
              <a:rPr lang="vi" sz="2400">
                <a:latin typeface="Montserrat"/>
                <a:ea typeface="Montserrat"/>
                <a:cs typeface="Montserrat"/>
                <a:sym typeface="Montserrat"/>
              </a:rPr>
              <a:t>Giải mã từng đoạn rồi ghép để tạo bản rõ.</a:t>
            </a:r>
            <a:endParaRPr sz="24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1"/>
          <p:cNvSpPr txBox="1"/>
          <p:nvPr>
            <p:ph type="title"/>
          </p:nvPr>
        </p:nvSpPr>
        <p:spPr>
          <a:xfrm>
            <a:off x="490250" y="701800"/>
            <a:ext cx="5797500" cy="54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vi" sz="4400"/>
              <a:t>DEMO</a:t>
            </a:r>
            <a:endParaRPr b="1" sz="4400"/>
          </a:p>
          <a:p>
            <a:pPr indent="0" lvl="0" marL="0" rtl="0" algn="l">
              <a:spcBef>
                <a:spcPts val="0"/>
              </a:spcBef>
              <a:spcAft>
                <a:spcPts val="0"/>
              </a:spcAft>
              <a:buNone/>
            </a:pPr>
            <a:r>
              <a:t/>
            </a:r>
            <a:endParaRPr b="1" sz="4400"/>
          </a:p>
          <a:p>
            <a:pPr indent="0" lvl="0" marL="0" rtl="0" algn="l">
              <a:spcBef>
                <a:spcPts val="0"/>
              </a:spcBef>
              <a:spcAft>
                <a:spcPts val="0"/>
              </a:spcAft>
              <a:buNone/>
            </a:pPr>
            <a:r>
              <a:rPr lang="vi" sz="2400"/>
              <a:t>Bộ thử RSA</a:t>
            </a:r>
            <a:endParaRPr sz="2400"/>
          </a:p>
          <a:p>
            <a:pPr indent="0" lvl="0" marL="0" rtl="0" algn="l">
              <a:spcBef>
                <a:spcPts val="0"/>
              </a:spcBef>
              <a:spcAft>
                <a:spcPts val="0"/>
              </a:spcAft>
              <a:buNone/>
            </a:pPr>
            <a:r>
              <a:rPr lang="vi" sz="2400"/>
              <a:t>	</a:t>
            </a:r>
            <a:r>
              <a:rPr lang="vi" sz="2200"/>
              <a:t>p = 51343</a:t>
            </a:r>
            <a:endParaRPr sz="2200"/>
          </a:p>
          <a:p>
            <a:pPr indent="0" lvl="0" marL="0" rtl="0" algn="l">
              <a:spcBef>
                <a:spcPts val="0"/>
              </a:spcBef>
              <a:spcAft>
                <a:spcPts val="0"/>
              </a:spcAft>
              <a:buNone/>
            </a:pPr>
            <a:r>
              <a:rPr lang="vi" sz="2200"/>
              <a:t>	q = 62981</a:t>
            </a:r>
            <a:endParaRPr sz="2200"/>
          </a:p>
          <a:p>
            <a:pPr indent="0" lvl="0" marL="0" rtl="0" algn="l">
              <a:spcBef>
                <a:spcPts val="0"/>
              </a:spcBef>
              <a:spcAft>
                <a:spcPts val="0"/>
              </a:spcAft>
              <a:buNone/>
            </a:pPr>
            <a:r>
              <a:rPr lang="vi" sz="2200"/>
              <a:t>	n = p * q = 3233633483</a:t>
            </a:r>
            <a:endParaRPr sz="2200"/>
          </a:p>
          <a:p>
            <a:pPr indent="0" lvl="0" marL="0" rtl="0" algn="l">
              <a:spcBef>
                <a:spcPts val="0"/>
              </a:spcBef>
              <a:spcAft>
                <a:spcPts val="0"/>
              </a:spcAft>
              <a:buNone/>
            </a:pPr>
            <a:r>
              <a:rPr lang="vi" sz="2200"/>
              <a:t>	m = (p-1) * (q-1) = 3233519160</a:t>
            </a:r>
            <a:endParaRPr sz="2200"/>
          </a:p>
          <a:p>
            <a:pPr indent="0" lvl="0" marL="0" rtl="0" algn="l">
              <a:spcBef>
                <a:spcPts val="0"/>
              </a:spcBef>
              <a:spcAft>
                <a:spcPts val="0"/>
              </a:spcAft>
              <a:buNone/>
            </a:pPr>
            <a:r>
              <a:rPr lang="vi" sz="2200"/>
              <a:t>	Public key e = 65537</a:t>
            </a:r>
            <a:endParaRPr sz="2200"/>
          </a:p>
          <a:p>
            <a:pPr indent="0" lvl="0" marL="0" rtl="0" algn="l">
              <a:spcBef>
                <a:spcPts val="0"/>
              </a:spcBef>
              <a:spcAft>
                <a:spcPts val="0"/>
              </a:spcAft>
              <a:buNone/>
            </a:pPr>
            <a:r>
              <a:rPr lang="vi" sz="2200"/>
              <a:t>	Private key d = 2854695593</a:t>
            </a:r>
            <a:endParaRPr sz="2200"/>
          </a:p>
        </p:txBody>
      </p:sp>
      <p:pic>
        <p:nvPicPr>
          <p:cNvPr id="216" name="Google Shape;216;p41"/>
          <p:cNvPicPr preferRelativeResize="0"/>
          <p:nvPr/>
        </p:nvPicPr>
        <p:blipFill>
          <a:blip r:embed="rId3">
            <a:alphaModFix/>
          </a:blip>
          <a:stretch>
            <a:fillRect/>
          </a:stretch>
        </p:blipFill>
        <p:spPr>
          <a:xfrm>
            <a:off x="5469875" y="288650"/>
            <a:ext cx="3356475" cy="3356475"/>
          </a:xfrm>
          <a:prstGeom prst="rect">
            <a:avLst/>
          </a:prstGeom>
          <a:noFill/>
          <a:ln>
            <a:noFill/>
          </a:ln>
        </p:spPr>
      </p:pic>
      <p:sp>
        <p:nvSpPr>
          <p:cNvPr id="217" name="Google Shape;217;p41"/>
          <p:cNvSpPr txBox="1"/>
          <p:nvPr/>
        </p:nvSpPr>
        <p:spPr>
          <a:xfrm>
            <a:off x="5404650" y="3800825"/>
            <a:ext cx="34869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2400">
                <a:latin typeface="Montserrat"/>
                <a:ea typeface="Montserrat"/>
                <a:cs typeface="Montserrat"/>
                <a:sym typeface="Montserrat"/>
              </a:rPr>
              <a:t>http://bit.ly/rsa-demo</a:t>
            </a:r>
            <a:endParaRPr sz="24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2"/>
          <p:cNvSpPr txBox="1"/>
          <p:nvPr>
            <p:ph idx="4294967295" type="title"/>
          </p:nvPr>
        </p:nvSpPr>
        <p:spPr>
          <a:xfrm>
            <a:off x="311700" y="945400"/>
            <a:ext cx="3890100" cy="496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 sz="3200"/>
              <a:t>Cảm ơn cô và các bạn đã lắng nghe.</a:t>
            </a:r>
            <a:endParaRPr sz="3200">
              <a:latin typeface="Montserrat"/>
              <a:ea typeface="Montserrat"/>
              <a:cs typeface="Montserrat"/>
              <a:sym typeface="Montserrat"/>
            </a:endParaRPr>
          </a:p>
          <a:p>
            <a:pPr indent="0" lvl="0" marL="0" rtl="0" algn="l">
              <a:lnSpc>
                <a:spcPct val="115000"/>
              </a:lnSpc>
              <a:spcBef>
                <a:spcPts val="1600"/>
              </a:spcBef>
              <a:spcAft>
                <a:spcPts val="1600"/>
              </a:spcAft>
              <a:buNone/>
            </a:pPr>
            <a:r>
              <a:rPr lang="vi" sz="1800">
                <a:solidFill>
                  <a:schemeClr val="accent3"/>
                </a:solidFill>
              </a:rPr>
              <a:t>RSA - nhóm 11</a:t>
            </a:r>
            <a:endParaRPr sz="3600">
              <a:latin typeface="Montserrat"/>
              <a:ea typeface="Montserrat"/>
              <a:cs typeface="Montserrat"/>
              <a:sym typeface="Montserrat"/>
            </a:endParaRPr>
          </a:p>
        </p:txBody>
      </p:sp>
      <p:pic>
        <p:nvPicPr>
          <p:cNvPr id="223" name="Google Shape;223;p42"/>
          <p:cNvPicPr preferRelativeResize="0"/>
          <p:nvPr/>
        </p:nvPicPr>
        <p:blipFill rotWithShape="1">
          <a:blip r:embed="rId3">
            <a:alphaModFix/>
          </a:blip>
          <a:srcRect b="0" l="0" r="37826" t="0"/>
          <a:stretch/>
        </p:blipFill>
        <p:spPr>
          <a:xfrm>
            <a:off x="4548455" y="0"/>
            <a:ext cx="459555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RSA là gì?</a:t>
            </a:r>
            <a:endParaRPr sz="3600">
              <a:latin typeface="Montserrat"/>
              <a:ea typeface="Montserrat"/>
              <a:cs typeface="Montserrat"/>
              <a:sym typeface="Montserrat"/>
            </a:endParaRPr>
          </a:p>
        </p:txBody>
      </p:sp>
      <p:sp>
        <p:nvSpPr>
          <p:cNvPr id="114" name="Google Shape;114;p26"/>
          <p:cNvSpPr txBox="1"/>
          <p:nvPr>
            <p:ph idx="1" type="body"/>
          </p:nvPr>
        </p:nvSpPr>
        <p:spPr>
          <a:xfrm>
            <a:off x="311700" y="4643605"/>
            <a:ext cx="8520600" cy="14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Montserrat"/>
              <a:ea typeface="Montserrat"/>
              <a:cs typeface="Montserrat"/>
              <a:sym typeface="Montserrat"/>
            </a:endParaRPr>
          </a:p>
          <a:p>
            <a:pPr indent="0" lvl="0" marL="0" rtl="0" algn="l">
              <a:spcBef>
                <a:spcPts val="1600"/>
              </a:spcBef>
              <a:spcAft>
                <a:spcPts val="1600"/>
              </a:spcAft>
              <a:buNone/>
            </a:pPr>
            <a:r>
              <a:rPr lang="vi" sz="2400">
                <a:latin typeface="Montserrat"/>
                <a:ea typeface="Montserrat"/>
                <a:cs typeface="Montserrat"/>
                <a:sym typeface="Montserrat"/>
              </a:rPr>
              <a:t>Alice muốn gửi tin cho Bob, thì cần khóa công khai của Bob, và chỉ khóa bí mật của Bob mới giải được.</a:t>
            </a:r>
            <a:endParaRPr sz="2400">
              <a:latin typeface="Montserrat"/>
              <a:ea typeface="Montserrat"/>
              <a:cs typeface="Montserrat"/>
              <a:sym typeface="Montserrat"/>
            </a:endParaRPr>
          </a:p>
        </p:txBody>
      </p:sp>
      <p:pic>
        <p:nvPicPr>
          <p:cNvPr id="115" name="Google Shape;115;p26"/>
          <p:cNvPicPr preferRelativeResize="0"/>
          <p:nvPr/>
        </p:nvPicPr>
        <p:blipFill>
          <a:blip r:embed="rId3">
            <a:alphaModFix/>
          </a:blip>
          <a:stretch>
            <a:fillRect/>
          </a:stretch>
        </p:blipFill>
        <p:spPr>
          <a:xfrm>
            <a:off x="1395250" y="1609589"/>
            <a:ext cx="6353500" cy="278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Tạo khóa</a:t>
            </a:r>
            <a:endParaRPr sz="3600">
              <a:latin typeface="Montserrat"/>
              <a:ea typeface="Montserrat"/>
              <a:cs typeface="Montserrat"/>
              <a:sym typeface="Montserrat"/>
            </a:endParaRPr>
          </a:p>
        </p:txBody>
      </p:sp>
      <p:sp>
        <p:nvSpPr>
          <p:cNvPr id="121" name="Google Shape;121;p27"/>
          <p:cNvSpPr txBox="1"/>
          <p:nvPr>
            <p:ph idx="1" type="body"/>
          </p:nvPr>
        </p:nvSpPr>
        <p:spPr>
          <a:xfrm>
            <a:off x="311700" y="1861833"/>
            <a:ext cx="8520600" cy="42300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Font typeface="Montserrat"/>
              <a:buAutoNum type="arabicPeriod"/>
            </a:pPr>
            <a:r>
              <a:rPr lang="vi" sz="2400">
                <a:latin typeface="Montserrat"/>
                <a:ea typeface="Montserrat"/>
                <a:cs typeface="Montserrat"/>
                <a:sym typeface="Montserrat"/>
              </a:rPr>
              <a:t>Chọn 2 số nguyên tố p &amp; q | p ≠ q</a:t>
            </a:r>
            <a:endParaRPr sz="2400">
              <a:latin typeface="Montserrat"/>
              <a:ea typeface="Montserrat"/>
              <a:cs typeface="Montserrat"/>
              <a:sym typeface="Montserrat"/>
            </a:endParaRPr>
          </a:p>
          <a:p>
            <a:pPr indent="-381000" lvl="0" marL="457200" rtl="0" algn="l">
              <a:lnSpc>
                <a:spcPct val="150000"/>
              </a:lnSpc>
              <a:spcBef>
                <a:spcPts val="0"/>
              </a:spcBef>
              <a:spcAft>
                <a:spcPts val="0"/>
              </a:spcAft>
              <a:buSzPts val="2400"/>
              <a:buFont typeface="Montserrat"/>
              <a:buAutoNum type="arabicPeriod"/>
            </a:pPr>
            <a:r>
              <a:rPr lang="vi" sz="2400">
                <a:latin typeface="Montserrat"/>
                <a:ea typeface="Montserrat"/>
                <a:cs typeface="Montserrat"/>
                <a:sym typeface="Montserrat"/>
              </a:rPr>
              <a:t>Tính n = p * q</a:t>
            </a:r>
            <a:endParaRPr sz="2400">
              <a:highlight>
                <a:srgbClr val="D9EAD3"/>
              </a:highlight>
              <a:latin typeface="Montserrat"/>
              <a:ea typeface="Montserrat"/>
              <a:cs typeface="Montserrat"/>
              <a:sym typeface="Montserrat"/>
            </a:endParaRPr>
          </a:p>
          <a:p>
            <a:pPr indent="-381000" lvl="0" marL="457200" rtl="0" algn="l">
              <a:lnSpc>
                <a:spcPct val="150000"/>
              </a:lnSpc>
              <a:spcBef>
                <a:spcPts val="0"/>
              </a:spcBef>
              <a:spcAft>
                <a:spcPts val="0"/>
              </a:spcAft>
              <a:buSzPts val="2400"/>
              <a:buFont typeface="Montserrat"/>
              <a:buAutoNum type="arabicPeriod"/>
            </a:pPr>
            <a:r>
              <a:rPr lang="vi" sz="2400">
                <a:latin typeface="Montserrat"/>
                <a:ea typeface="Montserrat"/>
                <a:cs typeface="Montserrat"/>
                <a:sym typeface="Montserrat"/>
              </a:rPr>
              <a:t>Tính giá trị hàm Euler m = </a:t>
            </a:r>
            <a:r>
              <a:rPr lang="vi" sz="2400">
                <a:highlight>
                  <a:schemeClr val="lt1"/>
                </a:highlight>
                <a:latin typeface="Montserrat"/>
                <a:ea typeface="Montserrat"/>
                <a:cs typeface="Montserrat"/>
                <a:sym typeface="Montserrat"/>
              </a:rPr>
              <a:t>Φ(n)</a:t>
            </a:r>
            <a:r>
              <a:rPr lang="vi" sz="2400">
                <a:latin typeface="Montserrat"/>
                <a:ea typeface="Montserrat"/>
                <a:cs typeface="Montserrat"/>
                <a:sym typeface="Montserrat"/>
              </a:rPr>
              <a:t> = (p-1) * (q-1) </a:t>
            </a:r>
            <a:endParaRPr sz="2400">
              <a:highlight>
                <a:srgbClr val="D9EAD3"/>
              </a:highlight>
              <a:latin typeface="Montserrat"/>
              <a:ea typeface="Montserrat"/>
              <a:cs typeface="Montserrat"/>
              <a:sym typeface="Montserrat"/>
            </a:endParaRPr>
          </a:p>
          <a:p>
            <a:pPr indent="-381000" lvl="0" marL="457200" rtl="0" algn="l">
              <a:lnSpc>
                <a:spcPct val="150000"/>
              </a:lnSpc>
              <a:spcBef>
                <a:spcPts val="0"/>
              </a:spcBef>
              <a:spcAft>
                <a:spcPts val="0"/>
              </a:spcAft>
              <a:buSzPts val="2400"/>
              <a:buFont typeface="Montserrat"/>
              <a:buAutoNum type="arabicPeriod"/>
            </a:pPr>
            <a:r>
              <a:rPr lang="vi" sz="2400">
                <a:latin typeface="Montserrat"/>
                <a:ea typeface="Montserrat"/>
                <a:cs typeface="Montserrat"/>
                <a:sym typeface="Montserrat"/>
              </a:rPr>
              <a:t>Chọn số e tự nhiên | 1 &lt; e &lt; m &amp; ƯCLN(e,m) = 1</a:t>
            </a:r>
            <a:r>
              <a:rPr lang="vi" sz="2400">
                <a:highlight>
                  <a:srgbClr val="D9EAD3"/>
                </a:highlight>
                <a:latin typeface="Montserrat"/>
                <a:ea typeface="Montserrat"/>
                <a:cs typeface="Montserrat"/>
                <a:sym typeface="Montserrat"/>
              </a:rPr>
              <a:t> </a:t>
            </a:r>
            <a:endParaRPr sz="2400">
              <a:highlight>
                <a:srgbClr val="D9EAD3"/>
              </a:highlight>
              <a:latin typeface="Montserrat"/>
              <a:ea typeface="Montserrat"/>
              <a:cs typeface="Montserrat"/>
              <a:sym typeface="Montserrat"/>
            </a:endParaRPr>
          </a:p>
          <a:p>
            <a:pPr indent="-381000" lvl="0" marL="457200" rtl="0" algn="l">
              <a:lnSpc>
                <a:spcPct val="150000"/>
              </a:lnSpc>
              <a:spcBef>
                <a:spcPts val="0"/>
              </a:spcBef>
              <a:spcAft>
                <a:spcPts val="0"/>
              </a:spcAft>
              <a:buSzPts val="2400"/>
              <a:buFont typeface="Montserrat"/>
              <a:buAutoNum type="arabicPeriod"/>
            </a:pPr>
            <a:r>
              <a:rPr lang="vi" sz="2400">
                <a:latin typeface="Montserrat"/>
                <a:ea typeface="Montserrat"/>
                <a:cs typeface="Montserrat"/>
                <a:sym typeface="Montserrat"/>
              </a:rPr>
              <a:t>Tính d | d * e mod m = 1 </a:t>
            </a:r>
            <a:endParaRPr sz="24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T</a:t>
            </a:r>
            <a:r>
              <a:rPr lang="vi" sz="3600"/>
              <a:t>ạo khóa</a:t>
            </a:r>
            <a:endParaRPr sz="3600">
              <a:latin typeface="Montserrat"/>
              <a:ea typeface="Montserrat"/>
              <a:cs typeface="Montserrat"/>
              <a:sym typeface="Montserrat"/>
            </a:endParaRPr>
          </a:p>
        </p:txBody>
      </p:sp>
      <p:sp>
        <p:nvSpPr>
          <p:cNvPr id="127" name="Google Shape;127;p28"/>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2400">
                <a:highlight>
                  <a:srgbClr val="FFFFFF"/>
                </a:highlight>
                <a:latin typeface="Montserrat"/>
                <a:ea typeface="Montserrat"/>
                <a:cs typeface="Montserrat"/>
                <a:sym typeface="Montserrat"/>
              </a:rPr>
              <a:t>Khóa công khai:</a:t>
            </a:r>
            <a:endParaRPr sz="2400">
              <a:highlight>
                <a:srgbClr val="FFFFFF"/>
              </a:highlight>
              <a:latin typeface="Montserrat"/>
              <a:ea typeface="Montserrat"/>
              <a:cs typeface="Montserrat"/>
              <a:sym typeface="Montserrat"/>
            </a:endParaRPr>
          </a:p>
          <a:p>
            <a:pPr indent="0" lvl="0" marL="0" rtl="0" algn="l">
              <a:lnSpc>
                <a:spcPct val="150000"/>
              </a:lnSpc>
              <a:spcBef>
                <a:spcPts val="1600"/>
              </a:spcBef>
              <a:spcAft>
                <a:spcPts val="0"/>
              </a:spcAft>
              <a:buNone/>
            </a:pPr>
            <a:r>
              <a:rPr lang="vi" sz="2400">
                <a:highlight>
                  <a:srgbClr val="FFFFFF"/>
                </a:highlight>
                <a:latin typeface="Montserrat"/>
                <a:ea typeface="Montserrat"/>
                <a:cs typeface="Montserrat"/>
                <a:sym typeface="Montserrat"/>
              </a:rPr>
              <a:t>n = p * q</a:t>
            </a:r>
            <a:endParaRPr sz="2400">
              <a:highlight>
                <a:srgbClr val="FFFFFF"/>
              </a:highlight>
              <a:latin typeface="Montserrat"/>
              <a:ea typeface="Montserrat"/>
              <a:cs typeface="Montserrat"/>
              <a:sym typeface="Montserrat"/>
            </a:endParaRPr>
          </a:p>
          <a:p>
            <a:pPr indent="0" lvl="0" marL="0" rtl="0" algn="l">
              <a:lnSpc>
                <a:spcPct val="150000"/>
              </a:lnSpc>
              <a:spcBef>
                <a:spcPts val="1600"/>
              </a:spcBef>
              <a:spcAft>
                <a:spcPts val="0"/>
              </a:spcAft>
              <a:buNone/>
            </a:pPr>
            <a:r>
              <a:rPr lang="vi" sz="2400">
                <a:highlight>
                  <a:srgbClr val="FFFFFF"/>
                </a:highlight>
                <a:latin typeface="Montserrat"/>
                <a:ea typeface="Montserrat"/>
                <a:cs typeface="Montserrat"/>
                <a:sym typeface="Montserrat"/>
              </a:rPr>
              <a:t>e | ƯCLN(e,</a:t>
            </a:r>
            <a:r>
              <a:rPr lang="vi" sz="2400">
                <a:highlight>
                  <a:schemeClr val="lt1"/>
                </a:highlight>
                <a:latin typeface="Montserrat"/>
                <a:ea typeface="Montserrat"/>
                <a:cs typeface="Montserrat"/>
                <a:sym typeface="Montserrat"/>
              </a:rPr>
              <a:t>Φ(n)</a:t>
            </a:r>
            <a:r>
              <a:rPr lang="vi" sz="2400">
                <a:highlight>
                  <a:srgbClr val="FFFFFF"/>
                </a:highlight>
                <a:latin typeface="Montserrat"/>
                <a:ea typeface="Montserrat"/>
                <a:cs typeface="Montserrat"/>
                <a:sym typeface="Montserrat"/>
              </a:rPr>
              <a:t>) = 1</a:t>
            </a:r>
            <a:endParaRPr sz="2400">
              <a:highlight>
                <a:srgbClr val="FFFFFF"/>
              </a:highlight>
              <a:latin typeface="Montserrat"/>
              <a:ea typeface="Montserrat"/>
              <a:cs typeface="Montserrat"/>
              <a:sym typeface="Montserrat"/>
            </a:endParaRPr>
          </a:p>
          <a:p>
            <a:pPr indent="0" lvl="0" marL="0" rtl="0" algn="l">
              <a:lnSpc>
                <a:spcPct val="150000"/>
              </a:lnSpc>
              <a:spcBef>
                <a:spcPts val="1600"/>
              </a:spcBef>
              <a:spcAft>
                <a:spcPts val="0"/>
              </a:spcAft>
              <a:buNone/>
            </a:pPr>
            <a:r>
              <a:t/>
            </a:r>
            <a:endParaRPr sz="2400">
              <a:highlight>
                <a:srgbClr val="FFFFFF"/>
              </a:highlight>
              <a:latin typeface="Montserrat"/>
              <a:ea typeface="Montserrat"/>
              <a:cs typeface="Montserrat"/>
              <a:sym typeface="Montserrat"/>
            </a:endParaRPr>
          </a:p>
          <a:p>
            <a:pPr indent="0" lvl="0" marL="0" rtl="0" algn="l">
              <a:lnSpc>
                <a:spcPct val="150000"/>
              </a:lnSpc>
              <a:spcBef>
                <a:spcPts val="1600"/>
              </a:spcBef>
              <a:spcAft>
                <a:spcPts val="1600"/>
              </a:spcAft>
              <a:buNone/>
            </a:pPr>
            <a:r>
              <a:t/>
            </a:r>
            <a:endParaRPr sz="2400">
              <a:highlight>
                <a:srgbClr val="FFFFFF"/>
              </a:highlight>
              <a:latin typeface="Montserrat"/>
              <a:ea typeface="Montserrat"/>
              <a:cs typeface="Montserrat"/>
              <a:sym typeface="Montserrat"/>
            </a:endParaRPr>
          </a:p>
        </p:txBody>
      </p:sp>
      <p:sp>
        <p:nvSpPr>
          <p:cNvPr id="128" name="Google Shape;128;p28"/>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2400">
                <a:highlight>
                  <a:srgbClr val="FFFFFF"/>
                </a:highlight>
                <a:latin typeface="Montserrat"/>
                <a:ea typeface="Montserrat"/>
                <a:cs typeface="Montserrat"/>
                <a:sym typeface="Montserrat"/>
              </a:rPr>
              <a:t>Khóa bí mật:</a:t>
            </a:r>
            <a:endParaRPr sz="2400">
              <a:highlight>
                <a:srgbClr val="FFFFFF"/>
              </a:highlight>
              <a:latin typeface="Montserrat"/>
              <a:ea typeface="Montserrat"/>
              <a:cs typeface="Montserrat"/>
              <a:sym typeface="Montserrat"/>
            </a:endParaRPr>
          </a:p>
          <a:p>
            <a:pPr indent="0" lvl="0" marL="0" rtl="0" algn="l">
              <a:lnSpc>
                <a:spcPct val="150000"/>
              </a:lnSpc>
              <a:spcBef>
                <a:spcPts val="1600"/>
              </a:spcBef>
              <a:spcAft>
                <a:spcPts val="1600"/>
              </a:spcAft>
              <a:buNone/>
            </a:pPr>
            <a:r>
              <a:rPr lang="vi" sz="2400">
                <a:highlight>
                  <a:srgbClr val="FFFFFF"/>
                </a:highlight>
                <a:latin typeface="Montserrat"/>
                <a:ea typeface="Montserrat"/>
                <a:cs typeface="Montserrat"/>
                <a:sym typeface="Montserrat"/>
              </a:rPr>
              <a:t>d | d * e mod Φ(n) = 1</a:t>
            </a:r>
            <a:endParaRPr sz="2400">
              <a:highlight>
                <a:srgbClr val="FFFFFF"/>
              </a:highlight>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9"/>
          <p:cNvSpPr txBox="1"/>
          <p:nvPr>
            <p:ph type="title"/>
          </p:nvPr>
        </p:nvSpPr>
        <p:spPr>
          <a:xfrm>
            <a:off x="265500" y="2422600"/>
            <a:ext cx="4045200" cy="201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vi"/>
              <a:t>Mã hóa</a:t>
            </a:r>
            <a:endParaRPr>
              <a:latin typeface="Montserrat"/>
              <a:ea typeface="Montserrat"/>
              <a:cs typeface="Montserrat"/>
              <a:sym typeface="Montserrat"/>
            </a:endParaRPr>
          </a:p>
        </p:txBody>
      </p:sp>
      <p:sp>
        <p:nvSpPr>
          <p:cNvPr id="134" name="Google Shape;134;p29"/>
          <p:cNvSpPr txBox="1"/>
          <p:nvPr>
            <p:ph type="title"/>
          </p:nvPr>
        </p:nvSpPr>
        <p:spPr>
          <a:xfrm>
            <a:off x="4879725" y="2422600"/>
            <a:ext cx="4045200" cy="201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vi">
                <a:solidFill>
                  <a:srgbClr val="FFFFFF"/>
                </a:solidFill>
              </a:rPr>
              <a:t>Phá mã</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38" name="Shape 138"/>
        <p:cNvGrpSpPr/>
        <p:nvPr/>
      </p:nvGrpSpPr>
      <p:grpSpPr>
        <a:xfrm>
          <a:off x="0" y="0"/>
          <a:ext cx="0" cy="0"/>
          <a:chOff x="0" y="0"/>
          <a:chExt cx="0" cy="0"/>
        </a:xfrm>
      </p:grpSpPr>
      <p:sp>
        <p:nvSpPr>
          <p:cNvPr id="139" name="Google Shape;139;p3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sz="3600"/>
              <a:t>Mã hóa </a:t>
            </a:r>
            <a:endParaRPr sz="3600">
              <a:latin typeface="Montserrat"/>
              <a:ea typeface="Montserrat"/>
              <a:cs typeface="Montserrat"/>
              <a:sym typeface="Montserrat"/>
            </a:endParaRPr>
          </a:p>
        </p:txBody>
      </p:sp>
      <p:pic>
        <p:nvPicPr>
          <p:cNvPr id="140" name="Google Shape;140;p30"/>
          <p:cNvPicPr preferRelativeResize="0"/>
          <p:nvPr/>
        </p:nvPicPr>
        <p:blipFill>
          <a:blip r:embed="rId3">
            <a:alphaModFix/>
          </a:blip>
          <a:stretch>
            <a:fillRect/>
          </a:stretch>
        </p:blipFill>
        <p:spPr>
          <a:xfrm>
            <a:off x="0" y="3031311"/>
            <a:ext cx="9144000" cy="3684895"/>
          </a:xfrm>
          <a:prstGeom prst="rect">
            <a:avLst/>
          </a:prstGeom>
          <a:noFill/>
          <a:ln>
            <a:noFill/>
          </a:ln>
        </p:spPr>
      </p:pic>
      <p:sp>
        <p:nvSpPr>
          <p:cNvPr id="141" name="Google Shape;141;p30"/>
          <p:cNvSpPr txBox="1"/>
          <p:nvPr>
            <p:ph idx="1" type="body"/>
          </p:nvPr>
        </p:nvSpPr>
        <p:spPr>
          <a:xfrm>
            <a:off x="311700" y="1861833"/>
            <a:ext cx="8520600" cy="184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2400">
                <a:latin typeface="Montserrat"/>
                <a:ea typeface="Montserrat"/>
                <a:cs typeface="Montserrat"/>
                <a:sym typeface="Montserrat"/>
              </a:rPr>
              <a:t>Mã hóa là quá trình chuyển các xâu ký tự (hệ 27) sang hệ 10 để có thể mã hóa dễ dàng thông qua hàm powMod.</a:t>
            </a:r>
            <a:endParaRPr sz="2400">
              <a:latin typeface="Montserrat"/>
              <a:ea typeface="Montserrat"/>
              <a:cs typeface="Montserrat"/>
              <a:sym typeface="Montserrat"/>
            </a:endParaRPr>
          </a:p>
          <a:p>
            <a:pPr indent="-381000" lvl="0" marL="457200" rtl="0" algn="l">
              <a:lnSpc>
                <a:spcPct val="150000"/>
              </a:lnSpc>
              <a:spcBef>
                <a:spcPts val="1600"/>
              </a:spcBef>
              <a:spcAft>
                <a:spcPts val="0"/>
              </a:spcAft>
              <a:buSzPts val="2400"/>
              <a:buFont typeface="Montserrat"/>
              <a:buChar char="-"/>
            </a:pPr>
            <a:r>
              <a:t/>
            </a:r>
            <a:endParaRPr sz="2400">
              <a:latin typeface="Montserrat"/>
              <a:ea typeface="Montserrat"/>
              <a:cs typeface="Montserrat"/>
              <a:sym typeface="Montserrat"/>
            </a:endParaRPr>
          </a:p>
          <a:p>
            <a:pPr indent="0" lvl="0" marL="457200" rtl="0" algn="l">
              <a:lnSpc>
                <a:spcPct val="150000"/>
              </a:lnSpc>
              <a:spcBef>
                <a:spcPts val="1600"/>
              </a:spcBef>
              <a:spcAft>
                <a:spcPts val="1600"/>
              </a:spcAft>
              <a:buNone/>
            </a:pPr>
            <a:r>
              <a:t/>
            </a:r>
            <a:endParaRPr sz="24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45" name="Shape 145"/>
        <p:cNvGrpSpPr/>
        <p:nvPr/>
      </p:nvGrpSpPr>
      <p:grpSpPr>
        <a:xfrm>
          <a:off x="0" y="0"/>
          <a:ext cx="0" cy="0"/>
          <a:chOff x="0" y="0"/>
          <a:chExt cx="0" cy="0"/>
        </a:xfrm>
      </p:grpSpPr>
      <p:sp>
        <p:nvSpPr>
          <p:cNvPr id="146" name="Google Shape;146;p3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sz="3600"/>
              <a:t>Mã hóa </a:t>
            </a:r>
            <a:endParaRPr sz="3600">
              <a:latin typeface="Montserrat"/>
              <a:ea typeface="Montserrat"/>
              <a:cs typeface="Montserrat"/>
              <a:sym typeface="Montserrat"/>
            </a:endParaRPr>
          </a:p>
        </p:txBody>
      </p:sp>
      <p:pic>
        <p:nvPicPr>
          <p:cNvPr id="147" name="Google Shape;147;p31"/>
          <p:cNvPicPr preferRelativeResize="0"/>
          <p:nvPr/>
        </p:nvPicPr>
        <p:blipFill>
          <a:blip r:embed="rId3">
            <a:alphaModFix/>
          </a:blip>
          <a:stretch>
            <a:fillRect/>
          </a:stretch>
        </p:blipFill>
        <p:spPr>
          <a:xfrm>
            <a:off x="0" y="3031311"/>
            <a:ext cx="9144000" cy="3684895"/>
          </a:xfrm>
          <a:prstGeom prst="rect">
            <a:avLst/>
          </a:prstGeom>
          <a:noFill/>
          <a:ln>
            <a:noFill/>
          </a:ln>
        </p:spPr>
      </p:pic>
      <p:sp>
        <p:nvSpPr>
          <p:cNvPr id="148" name="Google Shape;148;p31"/>
          <p:cNvSpPr txBox="1"/>
          <p:nvPr>
            <p:ph idx="1" type="body"/>
          </p:nvPr>
        </p:nvSpPr>
        <p:spPr>
          <a:xfrm>
            <a:off x="311700" y="1861833"/>
            <a:ext cx="8520600" cy="1849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2400">
                <a:latin typeface="Montserrat"/>
                <a:ea typeface="Montserrat"/>
                <a:cs typeface="Montserrat"/>
                <a:sym typeface="Montserrat"/>
              </a:rPr>
              <a:t>Chuyển các xâu ký tự (hệ 27) sang số hệ 10:</a:t>
            </a:r>
            <a:endParaRPr sz="2400">
              <a:latin typeface="Montserrat"/>
              <a:ea typeface="Montserrat"/>
              <a:cs typeface="Montserrat"/>
              <a:sym typeface="Montserrat"/>
            </a:endParaRPr>
          </a:p>
          <a:p>
            <a:pPr indent="0" lvl="0" marL="0" rtl="0" algn="l">
              <a:lnSpc>
                <a:spcPct val="150000"/>
              </a:lnSpc>
              <a:spcBef>
                <a:spcPts val="1600"/>
              </a:spcBef>
              <a:spcAft>
                <a:spcPts val="0"/>
              </a:spcAft>
              <a:buNone/>
            </a:pPr>
            <a:r>
              <a:rPr lang="vi" sz="2400">
                <a:latin typeface="Montserrat"/>
                <a:ea typeface="Montserrat"/>
                <a:cs typeface="Montserrat"/>
                <a:sym typeface="Montserrat"/>
              </a:rPr>
              <a:t>Ví dụ: DOG ← 4 * 27</a:t>
            </a:r>
            <a:r>
              <a:rPr lang="vi" sz="2400">
                <a:latin typeface="Montserrat"/>
                <a:ea typeface="Montserrat"/>
                <a:cs typeface="Montserrat"/>
                <a:sym typeface="Montserrat"/>
              </a:rPr>
              <a:t>^</a:t>
            </a:r>
            <a:r>
              <a:rPr lang="vi" sz="2400">
                <a:latin typeface="Montserrat"/>
                <a:ea typeface="Montserrat"/>
                <a:cs typeface="Montserrat"/>
                <a:sym typeface="Montserrat"/>
              </a:rPr>
              <a:t>2 + 15 * 27^1 + 7 * 27^0 = 3328</a:t>
            </a:r>
            <a:endParaRPr sz="2400">
              <a:latin typeface="Montserrat"/>
              <a:ea typeface="Montserrat"/>
              <a:cs typeface="Montserrat"/>
              <a:sym typeface="Montserrat"/>
            </a:endParaRPr>
          </a:p>
          <a:p>
            <a:pPr indent="0" lvl="0" marL="457200" rtl="0" algn="l">
              <a:lnSpc>
                <a:spcPct val="150000"/>
              </a:lnSpc>
              <a:spcBef>
                <a:spcPts val="1600"/>
              </a:spcBef>
              <a:spcAft>
                <a:spcPts val="1600"/>
              </a:spcAft>
              <a:buNone/>
            </a:pPr>
            <a:r>
              <a:t/>
            </a:r>
            <a:endParaRPr sz="24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52" name="Shape 152"/>
        <p:cNvGrpSpPr/>
        <p:nvPr/>
      </p:nvGrpSpPr>
      <p:grpSpPr>
        <a:xfrm>
          <a:off x="0" y="0"/>
          <a:ext cx="0" cy="0"/>
          <a:chOff x="0" y="0"/>
          <a:chExt cx="0" cy="0"/>
        </a:xfrm>
      </p:grpSpPr>
      <p:sp>
        <p:nvSpPr>
          <p:cNvPr id="153" name="Google Shape;153;p3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M</a:t>
            </a:r>
            <a:r>
              <a:rPr lang="vi" sz="3600"/>
              <a:t>ã hóa - encryption</a:t>
            </a:r>
            <a:endParaRPr sz="3600">
              <a:latin typeface="Montserrat"/>
              <a:ea typeface="Montserrat"/>
              <a:cs typeface="Montserrat"/>
              <a:sym typeface="Montserrat"/>
            </a:endParaRPr>
          </a:p>
        </p:txBody>
      </p:sp>
      <p:pic>
        <p:nvPicPr>
          <p:cNvPr id="154" name="Google Shape;154;p32"/>
          <p:cNvPicPr preferRelativeResize="0"/>
          <p:nvPr/>
        </p:nvPicPr>
        <p:blipFill>
          <a:blip r:embed="rId3">
            <a:alphaModFix/>
          </a:blip>
          <a:stretch>
            <a:fillRect/>
          </a:stretch>
        </p:blipFill>
        <p:spPr>
          <a:xfrm>
            <a:off x="0" y="1356875"/>
            <a:ext cx="9144000" cy="5335074"/>
          </a:xfrm>
          <a:prstGeom prst="rect">
            <a:avLst/>
          </a:prstGeom>
          <a:noFill/>
          <a:ln>
            <a:noFill/>
          </a:ln>
        </p:spPr>
      </p:pic>
      <p:sp>
        <p:nvSpPr>
          <p:cNvPr id="155" name="Google Shape;155;p32"/>
          <p:cNvSpPr/>
          <p:nvPr/>
        </p:nvSpPr>
        <p:spPr>
          <a:xfrm>
            <a:off x="5056750" y="4891500"/>
            <a:ext cx="3036600" cy="1371600"/>
          </a:xfrm>
          <a:prstGeom prst="roundRect">
            <a:avLst>
              <a:gd fmla="val 886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vi" sz="1800">
                <a:solidFill>
                  <a:schemeClr val="dk1"/>
                </a:solidFill>
                <a:latin typeface="Montserrat"/>
                <a:ea typeface="Montserrat"/>
                <a:cs typeface="Montserrat"/>
                <a:sym typeface="Montserrat"/>
              </a:rPr>
              <a:t>27 chứ không phải 26?</a:t>
            </a:r>
            <a:endParaRPr b="1" sz="1800">
              <a:solidFill>
                <a:schemeClr val="dk1"/>
              </a:solidFill>
              <a:latin typeface="Montserrat"/>
              <a:ea typeface="Montserrat"/>
              <a:cs typeface="Montserrat"/>
              <a:sym typeface="Montserrat"/>
            </a:endParaRPr>
          </a:p>
          <a:p>
            <a:pPr indent="0" lvl="0" marL="0" rtl="0" algn="l">
              <a:spcBef>
                <a:spcPts val="0"/>
              </a:spcBef>
              <a:spcAft>
                <a:spcPts val="0"/>
              </a:spcAft>
              <a:buNone/>
            </a:pPr>
            <a:r>
              <a:rPr b="1" lang="vi" sz="1800">
                <a:solidFill>
                  <a:schemeClr val="dk1"/>
                </a:solidFill>
                <a:latin typeface="Montserrat"/>
                <a:ea typeface="Montserrat"/>
                <a:cs typeface="Montserrat"/>
                <a:sym typeface="Montserrat"/>
              </a:rPr>
              <a:t>26 : abc = 012 = 12 = bc</a:t>
            </a:r>
            <a:endParaRPr b="1" sz="1800">
              <a:solidFill>
                <a:schemeClr val="dk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159" name="Shape 159"/>
        <p:cNvGrpSpPr/>
        <p:nvPr/>
      </p:nvGrpSpPr>
      <p:grpSpPr>
        <a:xfrm>
          <a:off x="0" y="0"/>
          <a:ext cx="0" cy="0"/>
          <a:chOff x="0" y="0"/>
          <a:chExt cx="0" cy="0"/>
        </a:xfrm>
      </p:grpSpPr>
      <p:sp>
        <p:nvSpPr>
          <p:cNvPr id="160" name="Google Shape;160;p33"/>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600"/>
              <a:t>M</a:t>
            </a:r>
            <a:r>
              <a:rPr lang="vi" sz="3600"/>
              <a:t>ã hóa - encryption</a:t>
            </a:r>
            <a:endParaRPr sz="3600">
              <a:latin typeface="Montserrat"/>
              <a:ea typeface="Montserrat"/>
              <a:cs typeface="Montserrat"/>
              <a:sym typeface="Montserrat"/>
            </a:endParaRPr>
          </a:p>
        </p:txBody>
      </p:sp>
      <p:pic>
        <p:nvPicPr>
          <p:cNvPr id="161" name="Google Shape;161;p33"/>
          <p:cNvPicPr preferRelativeResize="0"/>
          <p:nvPr/>
        </p:nvPicPr>
        <p:blipFill>
          <a:blip r:embed="rId3">
            <a:alphaModFix/>
          </a:blip>
          <a:stretch>
            <a:fillRect/>
          </a:stretch>
        </p:blipFill>
        <p:spPr>
          <a:xfrm>
            <a:off x="0" y="1356875"/>
            <a:ext cx="9144000" cy="53350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